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notesMasterIdLst>
    <p:notesMasterId r:id="rId34"/>
  </p:notesMasterIdLst>
  <p:handoutMasterIdLst>
    <p:handoutMasterId r:id="rId35"/>
  </p:handoutMasterIdLst>
  <p:sldIdLst>
    <p:sldId id="256" r:id="rId4"/>
    <p:sldId id="584" r:id="rId5"/>
    <p:sldId id="611" r:id="rId6"/>
    <p:sldId id="598" r:id="rId7"/>
    <p:sldId id="597" r:id="rId8"/>
    <p:sldId id="601" r:id="rId9"/>
    <p:sldId id="624" r:id="rId10"/>
    <p:sldId id="603" r:id="rId11"/>
    <p:sldId id="610" r:id="rId12"/>
    <p:sldId id="623" r:id="rId13"/>
    <p:sldId id="604" r:id="rId14"/>
    <p:sldId id="612" r:id="rId15"/>
    <p:sldId id="614" r:id="rId16"/>
    <p:sldId id="616" r:id="rId17"/>
    <p:sldId id="613" r:id="rId18"/>
    <p:sldId id="615" r:id="rId19"/>
    <p:sldId id="626" r:id="rId20"/>
    <p:sldId id="607" r:id="rId21"/>
    <p:sldId id="618" r:id="rId22"/>
    <p:sldId id="617" r:id="rId23"/>
    <p:sldId id="606" r:id="rId24"/>
    <p:sldId id="620" r:id="rId25"/>
    <p:sldId id="621" r:id="rId26"/>
    <p:sldId id="627" r:id="rId27"/>
    <p:sldId id="609" r:id="rId28"/>
    <p:sldId id="619" r:id="rId29"/>
    <p:sldId id="608" r:id="rId30"/>
    <p:sldId id="628" r:id="rId31"/>
    <p:sldId id="629" r:id="rId32"/>
    <p:sldId id="630" r:id="rId33"/>
  </p:sldIdLst>
  <p:sldSz cx="12192000" cy="6858000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067" userDrawn="1">
          <p15:clr>
            <a:srgbClr val="A4A3A4"/>
          </p15:clr>
        </p15:guide>
        <p15:guide id="3" pos="189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pos="5654" userDrawn="1">
          <p15:clr>
            <a:srgbClr val="A4A3A4"/>
          </p15:clr>
        </p15:guide>
        <p15:guide id="6" pos="4883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9" orient="horz" pos="640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  <p15:guide id="11" pos="2525" userDrawn="1">
          <p15:clr>
            <a:srgbClr val="A4A3A4"/>
          </p15:clr>
        </p15:guide>
        <p15:guide id="12" pos="3001" userDrawn="1">
          <p15:clr>
            <a:srgbClr val="A4A3A4"/>
          </p15:clr>
        </p15:guide>
        <p15:guide id="13" pos="5881" userDrawn="1">
          <p15:clr>
            <a:srgbClr val="A4A3A4"/>
          </p15:clr>
        </p15:guide>
        <p15:guide id="14" orient="horz" pos="1162" userDrawn="1">
          <p15:clr>
            <a:srgbClr val="A4A3A4"/>
          </p15:clr>
        </p15:guide>
        <p15:guide id="15" orient="horz" pos="3680" userDrawn="1">
          <p15:clr>
            <a:srgbClr val="A4A3A4"/>
          </p15:clr>
        </p15:guide>
        <p15:guide id="17" pos="710" userDrawn="1">
          <p15:clr>
            <a:srgbClr val="A4A3A4"/>
          </p15:clr>
        </p15:guide>
        <p15:guide id="18" pos="1776" userDrawn="1">
          <p15:clr>
            <a:srgbClr val="A4A3A4"/>
          </p15:clr>
        </p15:guide>
        <p15:guide id="19" orient="horz" pos="1094" userDrawn="1">
          <p15:clr>
            <a:srgbClr val="A4A3A4"/>
          </p15:clr>
        </p15:guide>
        <p15:guide id="20" pos="3341" userDrawn="1">
          <p15:clr>
            <a:srgbClr val="A4A3A4"/>
          </p15:clr>
        </p15:guide>
        <p15:guide id="21" pos="6766" userDrawn="1">
          <p15:clr>
            <a:srgbClr val="A4A3A4"/>
          </p15:clr>
        </p15:guide>
        <p15:guide id="22" pos="8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99FF"/>
    <a:srgbClr val="009900"/>
    <a:srgbClr val="CC0066"/>
    <a:srgbClr val="00CC99"/>
    <a:srgbClr val="CC3300"/>
    <a:srgbClr val="CC0099"/>
    <a:srgbClr val="FFCCFF"/>
    <a:srgbClr val="9933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39" autoAdjust="0"/>
    <p:restoredTop sz="90311" autoAdjust="0"/>
  </p:normalViewPr>
  <p:slideViewPr>
    <p:cSldViewPr snapToGrid="0" showGuides="1">
      <p:cViewPr varScale="1">
        <p:scale>
          <a:sx n="90" d="100"/>
          <a:sy n="90" d="100"/>
        </p:scale>
        <p:origin x="924" y="120"/>
      </p:cViewPr>
      <p:guideLst>
        <p:guide orient="horz" pos="2137"/>
        <p:guide pos="4067"/>
        <p:guide pos="189"/>
        <p:guide pos="7423"/>
        <p:guide pos="5654"/>
        <p:guide pos="4883"/>
        <p:guide orient="horz" pos="3997"/>
        <p:guide orient="horz" pos="640"/>
        <p:guide orient="horz" pos="1502"/>
        <p:guide pos="2525"/>
        <p:guide pos="3001"/>
        <p:guide pos="5881"/>
        <p:guide orient="horz" pos="1162"/>
        <p:guide orient="horz" pos="3680"/>
        <p:guide pos="710"/>
        <p:guide pos="1776"/>
        <p:guide orient="horz" pos="1094"/>
        <p:guide pos="3341"/>
        <p:guide pos="6766"/>
        <p:guide pos="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 b="1"/>
              <a:t>Valores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722112794289507"/>
          <c:w val="0.94855615512375591"/>
          <c:h val="0.63002080654787485"/>
        </c:manualLayout>
      </c:layout>
      <c:barChart>
        <c:barDir val="col"/>
        <c:grouping val="stacked"/>
        <c:varyColors val="0"/>
        <c:ser>
          <c:idx val="1"/>
          <c:order val="1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'Argentina Crec'!$B$13:$F$13</c:f>
              <c:strCache>
                <c:ptCount val="5"/>
                <c:pt idx="0">
                  <c:v>TAM 02/20</c:v>
                </c:pt>
                <c:pt idx="1">
                  <c:v>TAM 02/21</c:v>
                </c:pt>
                <c:pt idx="2">
                  <c:v>TAM 02/22</c:v>
                </c:pt>
                <c:pt idx="3">
                  <c:v>TAM 02/23</c:v>
                </c:pt>
                <c:pt idx="4">
                  <c:v>TAM 02/24</c:v>
                </c:pt>
              </c:strCache>
            </c:strRef>
          </c:cat>
          <c:val>
            <c:numRef>
              <c:f>'Argentina Crec'!$H$26:$L$26</c:f>
              <c:numCache>
                <c:formatCode>#,##0</c:formatCode>
                <c:ptCount val="5"/>
                <c:pt idx="0">
                  <c:v>250954.253291695</c:v>
                </c:pt>
                <c:pt idx="1">
                  <c:v>369131.63663545204</c:v>
                </c:pt>
                <c:pt idx="2">
                  <c:v>618056.76427436701</c:v>
                </c:pt>
                <c:pt idx="3">
                  <c:v>1082936.8669813741</c:v>
                </c:pt>
                <c:pt idx="4">
                  <c:v>3110309.8054144839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1-4C8B-9529-4233FA484B7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162304428298207E-18"/>
                  <c:y val="-5.439330543933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1-4C8B-9529-4233FA484B78}"/>
                </c:ext>
              </c:extLst>
            </c:dLbl>
            <c:dLbl>
              <c:idx val="1"/>
              <c:layout>
                <c:manualLayout>
                  <c:x val="-3.2064921771319283E-17"/>
                  <c:y val="-4.602510460251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B1-4C8B-9529-4233FA484B78}"/>
                </c:ext>
              </c:extLst>
            </c:dLbl>
            <c:dLbl>
              <c:idx val="2"/>
              <c:layout>
                <c:manualLayout>
                  <c:x val="-6.4129843542638565E-17"/>
                  <c:y val="-6.2761506276150625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B1-4C8B-9529-4233FA484B78}"/>
                </c:ext>
              </c:extLst>
            </c:dLbl>
            <c:dLbl>
              <c:idx val="3"/>
              <c:layout>
                <c:manualLayout>
                  <c:x val="5.2470478125870206E-3"/>
                  <c:y val="-7.531380753138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B1-4C8B-9529-4233FA484B78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'Argentina Crec'!$B$13:$F$13</c:f>
              <c:strCache>
                <c:ptCount val="5"/>
                <c:pt idx="0">
                  <c:v>TAM 02/20</c:v>
                </c:pt>
                <c:pt idx="1">
                  <c:v>TAM 02/21</c:v>
                </c:pt>
                <c:pt idx="2">
                  <c:v>TAM 02/22</c:v>
                </c:pt>
                <c:pt idx="3">
                  <c:v>TAM 02/23</c:v>
                </c:pt>
                <c:pt idx="4">
                  <c:v>TAM 02/24</c:v>
                </c:pt>
              </c:strCache>
            </c:strRef>
          </c:cat>
          <c:val>
            <c:numRef>
              <c:f>'Argentina Crec'!$H$27:$L$27</c:f>
              <c:numCache>
                <c:formatCode>#,##0</c:formatCode>
                <c:ptCount val="5"/>
                <c:pt idx="0">
                  <c:v>27823.123022497002</c:v>
                </c:pt>
                <c:pt idx="1">
                  <c:v>45919.290619879997</c:v>
                </c:pt>
                <c:pt idx="2">
                  <c:v>76366.688063438007</c:v>
                </c:pt>
                <c:pt idx="3">
                  <c:v>144312.414842875</c:v>
                </c:pt>
                <c:pt idx="4">
                  <c:v>401229.09228463704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B1-4C8B-9529-4233FA484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5053215"/>
        <c:axId val="20901651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'Argentina Crec'!$B$13:$F$13</c15:sqref>
                        </c15:formulaRef>
                      </c:ext>
                    </c:extLst>
                    <c:strCache>
                      <c:ptCount val="5"/>
                      <c:pt idx="0">
                        <c:v>TAM 02/20</c:v>
                      </c:pt>
                      <c:pt idx="1">
                        <c:v>TAM 02/21</c:v>
                      </c:pt>
                      <c:pt idx="2">
                        <c:v>TAM 02/22</c:v>
                      </c:pt>
                      <c:pt idx="3">
                        <c:v>TAM 02/23</c:v>
                      </c:pt>
                      <c:pt idx="4">
                        <c:v>TAM 02/24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'Argentina Crec'!$B$14:$F$14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668588103</c:v>
                      </c:pt>
                      <c:pt idx="1">
                        <c:v>691943071</c:v>
                      </c:pt>
                      <c:pt idx="2">
                        <c:v>756568639</c:v>
                      </c:pt>
                      <c:pt idx="3">
                        <c:v>771879126</c:v>
                      </c:pt>
                      <c:pt idx="4">
                        <c:v>727360141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7B1-4C8B-9529-4233FA484B78}"/>
                  </c:ext>
                </c:extLst>
              </c15:ser>
            </c15:filteredBarSeries>
          </c:ext>
        </c:extLst>
      </c:barChart>
      <c:catAx>
        <c:axId val="103505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90165103"/>
        <c:crosses val="autoZero"/>
        <c:auto val="1"/>
        <c:lblAlgn val="ctr"/>
        <c:lblOffset val="100"/>
        <c:noMultiLvlLbl val="0"/>
      </c:catAx>
      <c:valAx>
        <c:axId val="209016510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35053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53B13F-8003-4E34-A6A7-2B7E93A7D41E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4BA6A3-B2CA-4A6A-B757-3E7E9B9BCF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431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5CDAB6-0BF9-4925-9DB4-113098753F9E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257D0-0627-4DDF-B29B-C7C51C175B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837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272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413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6385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940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81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730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0476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605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5932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043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78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198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9255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52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5470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412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5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7277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1754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539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684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236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488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268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163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469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298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04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57D0-0627-4DDF-B29B-C7C51C175B55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86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084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423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010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098"/>
            <a:ext cx="10516893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9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0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4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9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5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3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3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3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11628" y="6415768"/>
            <a:ext cx="2743200" cy="365125"/>
          </a:xfrm>
        </p:spPr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1619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6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4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49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1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83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78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76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23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38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9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7305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96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4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6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97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709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05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717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05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0E35-E1D0-467D-8CC2-CB511615B879}" type="datetimeFigureOut">
              <a:rPr lang="es-AR" smtClean="0"/>
              <a:t>13/3/2024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05B9-EB99-4493-9F03-2FF0E14971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209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0E35-E1D0-467D-8CC2-CB511615B879}" type="datetimeFigureOut">
              <a:rPr lang="es-AR" smtClean="0"/>
              <a:t>13/3/2024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05B9-EB99-4493-9F03-2FF0E14971FD}" type="slidenum">
              <a:rPr lang="es-AR" smtClean="0"/>
              <a:pPr/>
              <a:t>‹Nº›</a:t>
            </a:fld>
            <a:endParaRPr lang="es-AR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430A015-33A5-4F0E-A038-89E4736E0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/>
          <a:srcRect b="46072"/>
          <a:stretch/>
        </p:blipFill>
        <p:spPr bwMode="auto">
          <a:xfrm>
            <a:off x="10241279" y="217014"/>
            <a:ext cx="1608015" cy="5142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0EFA890-4A84-E2F6-FF64-817EFA5AE88E}"/>
              </a:ext>
            </a:extLst>
          </p:cNvPr>
          <p:cNvSpPr/>
          <p:nvPr userDrawn="1"/>
        </p:nvSpPr>
        <p:spPr>
          <a:xfrm>
            <a:off x="744583" y="6492875"/>
            <a:ext cx="1946604" cy="379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b="1" dirty="0">
                <a:solidFill>
                  <a:srgbClr val="002060"/>
                </a:solidFill>
              </a:rPr>
              <a:t>Edición Febrero 2024</a:t>
            </a:r>
          </a:p>
        </p:txBody>
      </p:sp>
    </p:spTree>
    <p:extLst>
      <p:ext uri="{BB962C8B-B14F-4D97-AF65-F5344CB8AC3E}">
        <p14:creationId xmlns:p14="http://schemas.microsoft.com/office/powerpoint/2010/main" val="32435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3888" y="77093"/>
            <a:ext cx="10044620" cy="79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9 Imagen" descr="isologo_cup_chic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812525" y="77093"/>
            <a:ext cx="1326264" cy="4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93">
          <p15:clr>
            <a:srgbClr val="F26B43"/>
          </p15:clr>
        </p15:guide>
        <p15:guide id="3" pos="73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3888" y="77093"/>
            <a:ext cx="10044620" cy="79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A090-CBA1-4DE1-A718-CA1E2C734D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D4C1-B5D4-42D2-BADB-B7F0631AC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9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93">
          <p15:clr>
            <a:srgbClr val="F26B43"/>
          </p15:clr>
        </p15:guide>
        <p15:guide id="3" pos="7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E35E542-9007-081D-0018-183AF528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48" y="1458459"/>
            <a:ext cx="501907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INFORME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Mercado </a:t>
            </a:r>
            <a:r>
              <a:rPr lang="en-US" sz="4200" b="1" dirty="0" err="1">
                <a:latin typeface="+mj-lt"/>
                <a:ea typeface="+mj-ea"/>
                <a:cs typeface="+mj-cs"/>
              </a:rPr>
              <a:t>Farmacéutico</a:t>
            </a:r>
            <a:r>
              <a:rPr lang="en-US" sz="4200" b="1" dirty="0">
                <a:latin typeface="+mj-lt"/>
                <a:ea typeface="+mj-ea"/>
                <a:cs typeface="+mj-cs"/>
              </a:rPr>
              <a:t> Argentino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5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Edición</a:t>
            </a:r>
            <a:r>
              <a:rPr kumimoji="0" lang="en-US" sz="35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latin typeface="+mj-lt"/>
                <a:ea typeface="+mj-ea"/>
                <a:cs typeface="+mj-cs"/>
              </a:rPr>
              <a:t>Febrero</a:t>
            </a:r>
            <a:r>
              <a:rPr kumimoji="0" lang="en-US" sz="35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2024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Desenho de um cachorro&#10;&#10;Descrição gerada automaticamente com confiança média">
            <a:extLst>
              <a:ext uri="{FF2B5EF4-FFF2-40B4-BE49-F238E27FC236}">
                <a16:creationId xmlns:a16="http://schemas.microsoft.com/office/drawing/2014/main" id="{4A3F63CC-3AD9-AF74-EE46-695088398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44" y="5981570"/>
            <a:ext cx="1933992" cy="58428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774983-9275-FE0D-8F16-0E6408F52930}"/>
              </a:ext>
            </a:extLst>
          </p:cNvPr>
          <p:cNvSpPr/>
          <p:nvPr/>
        </p:nvSpPr>
        <p:spPr>
          <a:xfrm>
            <a:off x="817306" y="6501013"/>
            <a:ext cx="1430594" cy="35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787620-0802-4414-6F25-AFFC16F13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48" y="2486025"/>
            <a:ext cx="4019008" cy="16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CuadroTexto">
            <a:extLst>
              <a:ext uri="{FF2B5EF4-FFF2-40B4-BE49-F238E27FC236}">
                <a16:creationId xmlns:a16="http://schemas.microsoft.com/office/drawing/2014/main" id="{2D364EE0-F4FA-8F2C-B5CA-05BF928E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5" y="3473862"/>
            <a:ext cx="11340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 ranking </a:t>
            </a:r>
            <a:r>
              <a:rPr lang="en-US" sz="2800" b="1" cap="all" dirty="0" err="1">
                <a:solidFill>
                  <a:srgbClr val="FF0000"/>
                </a:solidFill>
              </a:rPr>
              <a:t>laboratorios</a:t>
            </a:r>
            <a:endParaRPr lang="en-US" sz="2800" b="1" cap="all" dirty="0">
              <a:solidFill>
                <a:srgbClr val="FF0000"/>
              </a:solidFill>
            </a:endParaRPr>
          </a:p>
          <a:p>
            <a:pPr algn="ctr"/>
            <a:r>
              <a:rPr lang="en-US" sz="2400" b="1" cap="all" dirty="0" err="1">
                <a:solidFill>
                  <a:srgbClr val="FF0000"/>
                </a:solidFill>
              </a:rPr>
              <a:t>unidades</a:t>
            </a:r>
            <a:r>
              <a:rPr lang="en-US" sz="2400" b="1" cap="all" dirty="0">
                <a:solidFill>
                  <a:srgbClr val="FF0000"/>
                </a:solidFill>
              </a:rPr>
              <a:t> / </a:t>
            </a:r>
            <a:r>
              <a:rPr lang="en-US" sz="2400" b="1" cap="all" dirty="0" err="1">
                <a:solidFill>
                  <a:srgbClr val="FF0000"/>
                </a:solidFill>
              </a:rPr>
              <a:t>valores</a:t>
            </a:r>
            <a:endParaRPr lang="en-US" sz="2400" b="1" cap="all" dirty="0">
              <a:solidFill>
                <a:srgbClr val="FF00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BB05F-445F-148C-E621-FC01CD85D58B}"/>
              </a:ext>
            </a:extLst>
          </p:cNvPr>
          <p:cNvSpPr txBox="1">
            <a:spLocks/>
          </p:cNvSpPr>
          <p:nvPr/>
        </p:nvSpPr>
        <p:spPr>
          <a:xfrm>
            <a:off x="-732220" y="2582310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Mercado 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2"/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98028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laboratorios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uNIDADES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Total mercado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944128-9E80-2AE0-18F9-F4AFD5DD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51" y="2593844"/>
            <a:ext cx="8294946" cy="2892925"/>
          </a:xfrm>
          <a:prstGeom prst="rect">
            <a:avLst/>
          </a:prstGeom>
        </p:spPr>
      </p:pic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2EBB9FC0-E0AB-7121-10A8-B749E1293E7D}"/>
              </a:ext>
            </a:extLst>
          </p:cNvPr>
          <p:cNvSpPr/>
          <p:nvPr/>
        </p:nvSpPr>
        <p:spPr>
          <a:xfrm flipV="1">
            <a:off x="7836229" y="2258893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94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2"/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98028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laboratorios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uNIDADES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etico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DEF1D8C2-C0E3-94CD-C384-9F086656387C}"/>
              </a:ext>
            </a:extLst>
          </p:cNvPr>
          <p:cNvSpPr/>
          <p:nvPr/>
        </p:nvSpPr>
        <p:spPr>
          <a:xfrm flipV="1">
            <a:off x="7836229" y="2258893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F665E8-BC95-0D21-F5BE-7538A28E9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023" y="2591735"/>
            <a:ext cx="8089383" cy="30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2"/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98028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laboratorios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uNIDADES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OTC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DEF1D8C2-C0E3-94CD-C384-9F086656387C}"/>
              </a:ext>
            </a:extLst>
          </p:cNvPr>
          <p:cNvSpPr/>
          <p:nvPr/>
        </p:nvSpPr>
        <p:spPr>
          <a:xfrm flipV="1">
            <a:off x="7836229" y="2258893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CFF2F-08D8-BA13-8447-9B23EA1E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05" y="2587164"/>
            <a:ext cx="8092927" cy="30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2"/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98028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laboratorios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valorES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TOTAL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DEF1D8C2-C0E3-94CD-C384-9F086656387C}"/>
              </a:ext>
            </a:extLst>
          </p:cNvPr>
          <p:cNvSpPr/>
          <p:nvPr/>
        </p:nvSpPr>
        <p:spPr>
          <a:xfrm flipV="1">
            <a:off x="8176027" y="2316043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21FEDF-8DD2-0F77-5261-DD8812D4C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18" y="2567969"/>
            <a:ext cx="8791224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9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2"/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98028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laboratorios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valorES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etico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AFCA71-EBE3-0268-8DA9-1CECF737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90" y="2562492"/>
            <a:ext cx="8845550" cy="2768600"/>
          </a:xfrm>
          <a:prstGeom prst="rect">
            <a:avLst/>
          </a:prstGeom>
        </p:spPr>
      </p:pic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13C76432-C6A5-8A7D-1BC7-3F2DD17AB5E9}"/>
              </a:ext>
            </a:extLst>
          </p:cNvPr>
          <p:cNvSpPr/>
          <p:nvPr/>
        </p:nvSpPr>
        <p:spPr>
          <a:xfrm flipV="1">
            <a:off x="8176027" y="2316043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57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2"/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98028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laboratorios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valorES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otc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45496E-7F60-9A9B-471C-C0F2F49E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965" y="2562492"/>
            <a:ext cx="8813800" cy="2768600"/>
          </a:xfrm>
          <a:prstGeom prst="rect">
            <a:avLst/>
          </a:prstGeom>
        </p:spPr>
      </p:pic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B8F80C89-04D7-473A-2635-99B6BF2685C5}"/>
              </a:ext>
            </a:extLst>
          </p:cNvPr>
          <p:cNvSpPr/>
          <p:nvPr/>
        </p:nvSpPr>
        <p:spPr>
          <a:xfrm flipV="1">
            <a:off x="8176027" y="2316043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958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CuadroTexto">
            <a:extLst>
              <a:ext uri="{FF2B5EF4-FFF2-40B4-BE49-F238E27FC236}">
                <a16:creationId xmlns:a16="http://schemas.microsoft.com/office/drawing/2014/main" id="{2D364EE0-F4FA-8F2C-B5CA-05BF928E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91" y="3527024"/>
            <a:ext cx="11340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 ranking </a:t>
            </a:r>
            <a:r>
              <a:rPr lang="en-US" sz="2800" b="1" cap="all" dirty="0" err="1">
                <a:solidFill>
                  <a:srgbClr val="FF0000"/>
                </a:solidFill>
              </a:rPr>
              <a:t>clases</a:t>
            </a:r>
            <a:r>
              <a:rPr lang="en-US" sz="2800" b="1" cap="all" dirty="0">
                <a:solidFill>
                  <a:srgbClr val="FF0000"/>
                </a:solidFill>
              </a:rPr>
              <a:t> </a:t>
            </a:r>
            <a:r>
              <a:rPr lang="en-US" sz="2800" b="1" cap="all" dirty="0" err="1">
                <a:solidFill>
                  <a:srgbClr val="FF0000"/>
                </a:solidFill>
              </a:rPr>
              <a:t>terapéuticas</a:t>
            </a:r>
            <a:endParaRPr lang="en-US" sz="2800" b="1" cap="all" dirty="0">
              <a:solidFill>
                <a:srgbClr val="FF0000"/>
              </a:solidFill>
            </a:endParaRPr>
          </a:p>
          <a:p>
            <a:pPr algn="ctr"/>
            <a:r>
              <a:rPr lang="en-US" sz="2400" b="1" cap="all" dirty="0" err="1">
                <a:solidFill>
                  <a:srgbClr val="FF0000"/>
                </a:solidFill>
              </a:rPr>
              <a:t>unidades</a:t>
            </a:r>
            <a:r>
              <a:rPr lang="en-US" sz="2400" b="1" cap="all" dirty="0">
                <a:solidFill>
                  <a:srgbClr val="FF0000"/>
                </a:solidFill>
              </a:rPr>
              <a:t> / </a:t>
            </a:r>
            <a:r>
              <a:rPr lang="en-US" sz="2400" b="1" cap="all" dirty="0" err="1">
                <a:solidFill>
                  <a:srgbClr val="FF0000"/>
                </a:solidFill>
              </a:rPr>
              <a:t>valores</a:t>
            </a:r>
            <a:endParaRPr lang="en-US" sz="2400" b="1" cap="all" dirty="0">
              <a:solidFill>
                <a:srgbClr val="FF0000"/>
              </a:solidFill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EF59D1D-2A88-F1FF-AE57-5231C56C1821}"/>
              </a:ext>
            </a:extLst>
          </p:cNvPr>
          <p:cNvSpPr txBox="1">
            <a:spLocks/>
          </p:cNvSpPr>
          <p:nvPr/>
        </p:nvSpPr>
        <p:spPr>
          <a:xfrm>
            <a:off x="-455773" y="2550413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Mercado 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0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72445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clases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terapeuticas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nivel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iii</a:t>
            </a:r>
          </a:p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UNIDADES – MERCADO TOTAL</a:t>
            </a: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F9977B04-F7D4-EF5B-52EA-C4D1F0A36564}"/>
              </a:ext>
            </a:extLst>
          </p:cNvPr>
          <p:cNvSpPr/>
          <p:nvPr/>
        </p:nvSpPr>
        <p:spPr>
          <a:xfrm flipV="1">
            <a:off x="8076021" y="2169215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E57C9B9-6897-B4F2-2900-0B70C2A1C5C8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7645E6-4684-2664-88BC-3F0C0C38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41" y="2500059"/>
            <a:ext cx="8281580" cy="27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72445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clases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terapeuticas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nivel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iii</a:t>
            </a:r>
          </a:p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UNIDADES – MERCADO ETICO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E57C9B9-6897-B4F2-2900-0B70C2A1C5C8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46181B-6289-4378-9998-AC5A6198C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11" y="2491436"/>
            <a:ext cx="8285182" cy="2895851"/>
          </a:xfrm>
          <a:prstGeom prst="rect">
            <a:avLst/>
          </a:prstGeom>
        </p:spPr>
      </p:pic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B9435A91-4508-35A8-4A25-1B255719290C}"/>
              </a:ext>
            </a:extLst>
          </p:cNvPr>
          <p:cNvSpPr/>
          <p:nvPr/>
        </p:nvSpPr>
        <p:spPr>
          <a:xfrm flipV="1">
            <a:off x="8076021" y="2169215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532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45052D4E-02B4-CCBC-670B-CF4526593539}"/>
              </a:ext>
            </a:extLst>
          </p:cNvPr>
          <p:cNvSpPr txBox="1">
            <a:spLocks/>
          </p:cNvSpPr>
          <p:nvPr/>
        </p:nvSpPr>
        <p:spPr>
          <a:xfrm>
            <a:off x="-455773" y="2550413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Mercado 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2D364EE0-F4FA-8F2C-B5CA-05BF928E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91" y="3527024"/>
            <a:ext cx="1134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 </a:t>
            </a:r>
            <a:r>
              <a:rPr lang="en-US" sz="2800" b="1" cap="all" dirty="0" err="1">
                <a:solidFill>
                  <a:srgbClr val="FF0000"/>
                </a:solidFill>
              </a:rPr>
              <a:t>prescripciones</a:t>
            </a:r>
            <a:endParaRPr lang="en-US" sz="28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72445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clases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terapeuticas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nivel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iii</a:t>
            </a:r>
          </a:p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UNIDADES – MERCADO OTC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E57C9B9-6897-B4F2-2900-0B70C2A1C5C8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898946-A954-EEC8-2C13-274CEB9B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67" y="2495991"/>
            <a:ext cx="8354385" cy="2923364"/>
          </a:xfrm>
          <a:prstGeom prst="rect">
            <a:avLst/>
          </a:prstGeom>
        </p:spPr>
      </p:pic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0904C05C-EF62-D009-F6C3-E404B06363F8}"/>
              </a:ext>
            </a:extLst>
          </p:cNvPr>
          <p:cNvSpPr/>
          <p:nvPr/>
        </p:nvSpPr>
        <p:spPr>
          <a:xfrm flipV="1">
            <a:off x="8076021" y="2169215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120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72445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clases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terapeuticas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nivel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iii</a:t>
            </a:r>
          </a:p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VALORES – MERCADO TOTAL </a:t>
            </a: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F9977B04-F7D4-EF5B-52EA-C4D1F0A36564}"/>
              </a:ext>
            </a:extLst>
          </p:cNvPr>
          <p:cNvSpPr/>
          <p:nvPr/>
        </p:nvSpPr>
        <p:spPr>
          <a:xfrm flipV="1">
            <a:off x="8968881" y="2300991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E57C9B9-6897-B4F2-2900-0B70C2A1C5C8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E20EA8-EBBD-32E7-A656-C74BC813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41" y="2615240"/>
            <a:ext cx="981075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72445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clases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terapeuticas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nivel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iii</a:t>
            </a:r>
          </a:p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VALORES – MERCADO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etico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F9977B04-F7D4-EF5B-52EA-C4D1F0A36564}"/>
              </a:ext>
            </a:extLst>
          </p:cNvPr>
          <p:cNvSpPr/>
          <p:nvPr/>
        </p:nvSpPr>
        <p:spPr>
          <a:xfrm flipV="1">
            <a:off x="8968881" y="2300991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E57C9B9-6897-B4F2-2900-0B70C2A1C5C8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CF5DD7-16FA-5C5F-B6AA-D2184E6B1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27" y="2597594"/>
            <a:ext cx="9684319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72445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clases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terapeuticas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nivel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iii</a:t>
            </a:r>
          </a:p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VALORES – MERCADO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otc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E57C9B9-6897-B4F2-2900-0B70C2A1C5C8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B5FADB-45D1-FDEC-268D-E5C5ABDC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92" y="2580264"/>
            <a:ext cx="9737582" cy="2858436"/>
          </a:xfrm>
          <a:prstGeom prst="rect">
            <a:avLst/>
          </a:prstGeom>
        </p:spPr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9ED2AE56-0A4B-1831-E378-DD28BA8C0D99}"/>
              </a:ext>
            </a:extLst>
          </p:cNvPr>
          <p:cNvSpPr/>
          <p:nvPr/>
        </p:nvSpPr>
        <p:spPr>
          <a:xfrm flipV="1">
            <a:off x="8968881" y="2300991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245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CuadroTexto">
            <a:extLst>
              <a:ext uri="{FF2B5EF4-FFF2-40B4-BE49-F238E27FC236}">
                <a16:creationId xmlns:a16="http://schemas.microsoft.com/office/drawing/2014/main" id="{2D364EE0-F4FA-8F2C-B5CA-05BF928E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" y="3527024"/>
            <a:ext cx="11340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 ranking </a:t>
            </a:r>
            <a:r>
              <a:rPr lang="en-US" sz="2800" b="1" cap="all" dirty="0" err="1">
                <a:solidFill>
                  <a:srgbClr val="FF0000"/>
                </a:solidFill>
              </a:rPr>
              <a:t>moléculas</a:t>
            </a:r>
            <a:endParaRPr lang="en-US" sz="2800" b="1" cap="all" dirty="0">
              <a:solidFill>
                <a:srgbClr val="FF0000"/>
              </a:solidFill>
            </a:endParaRPr>
          </a:p>
          <a:p>
            <a:pPr algn="ctr"/>
            <a:r>
              <a:rPr lang="en-US" sz="2400" b="1" cap="all" dirty="0" err="1">
                <a:solidFill>
                  <a:srgbClr val="FF0000"/>
                </a:solidFill>
              </a:rPr>
              <a:t>unidades</a:t>
            </a:r>
            <a:r>
              <a:rPr lang="en-US" sz="2400" b="1" cap="all" dirty="0">
                <a:solidFill>
                  <a:srgbClr val="FF0000"/>
                </a:solidFill>
              </a:rPr>
              <a:t> / </a:t>
            </a:r>
            <a:r>
              <a:rPr lang="en-US" sz="2400" b="1" cap="all" dirty="0" err="1">
                <a:solidFill>
                  <a:srgbClr val="FF0000"/>
                </a:solidFill>
              </a:rPr>
              <a:t>valores</a:t>
            </a:r>
            <a:endParaRPr lang="en-US" sz="2400" b="1" cap="all" dirty="0">
              <a:solidFill>
                <a:srgbClr val="FF00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BB11ED-7E64-4198-0159-42207060AE62}"/>
              </a:ext>
            </a:extLst>
          </p:cNvPr>
          <p:cNvSpPr txBox="1">
            <a:spLocks/>
          </p:cNvSpPr>
          <p:nvPr/>
        </p:nvSpPr>
        <p:spPr>
          <a:xfrm>
            <a:off x="-679057" y="2550413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Mercado 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83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13676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moleculas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Unidades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total 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690E078-C2A9-4BE4-A532-C70C62CEDB30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CB64447C-4D91-36F0-82A3-579BE48DD9BA}"/>
              </a:ext>
            </a:extLst>
          </p:cNvPr>
          <p:cNvSpPr/>
          <p:nvPr/>
        </p:nvSpPr>
        <p:spPr>
          <a:xfrm flipV="1">
            <a:off x="8314012" y="2304765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9DCE8B-B4CD-2AB4-A934-8B385DA2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82" y="2573080"/>
            <a:ext cx="9257734" cy="30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7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13676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moleculas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Unidades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etico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34CB186-03B4-81D6-BB9C-D3D88C533CA2}"/>
              </a:ext>
            </a:extLst>
          </p:cNvPr>
          <p:cNvSpPr/>
          <p:nvPr/>
        </p:nvSpPr>
        <p:spPr>
          <a:xfrm flipV="1">
            <a:off x="8314012" y="2304765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690E078-C2A9-4BE4-A532-C70C62CEDB30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38E859-A322-8821-BCA1-237EE014D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31" y="2560556"/>
            <a:ext cx="9225147" cy="3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64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13676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moleculas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Unidades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otc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34CB186-03B4-81D6-BB9C-D3D88C533CA2}"/>
              </a:ext>
            </a:extLst>
          </p:cNvPr>
          <p:cNvSpPr/>
          <p:nvPr/>
        </p:nvSpPr>
        <p:spPr>
          <a:xfrm flipV="1">
            <a:off x="8310912" y="2294798"/>
            <a:ext cx="235274" cy="180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690E078-C2A9-4BE4-A532-C70C62CEDB30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E12604-147F-73A2-57FD-2CF4512D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71" y="2570138"/>
            <a:ext cx="9410713" cy="32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05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13676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moleculas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VALORes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total </a:t>
            </a: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34CB186-03B4-81D6-BB9C-D3D88C533CA2}"/>
              </a:ext>
            </a:extLst>
          </p:cNvPr>
          <p:cNvSpPr/>
          <p:nvPr/>
        </p:nvSpPr>
        <p:spPr>
          <a:xfrm flipV="1">
            <a:off x="8140974" y="2325139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690E078-C2A9-4BE4-A532-C70C62CEDB30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BEFC8A-D744-34E9-29F3-2CEB9E3C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6" y="2702487"/>
            <a:ext cx="9689207" cy="26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1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13676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moleculas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VALORes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ETICO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690E078-C2A9-4BE4-A532-C70C62CEDB30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319A7A-FEC1-4D67-CFCE-1D0590E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8" y="2729493"/>
            <a:ext cx="9473611" cy="2700496"/>
          </a:xfrm>
          <a:prstGeom prst="rect">
            <a:avLst/>
          </a:prstGeom>
        </p:spPr>
      </p:pic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10894547-A99B-A1FE-E966-EA2BB7BCEBD1}"/>
              </a:ext>
            </a:extLst>
          </p:cNvPr>
          <p:cNvSpPr/>
          <p:nvPr/>
        </p:nvSpPr>
        <p:spPr>
          <a:xfrm flipV="1">
            <a:off x="8140974" y="2325139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191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texto 2"/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98028"/>
            <a:ext cx="1134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laboratorios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835F26-54BE-F67D-04E4-0EACBD7181FE}"/>
              </a:ext>
            </a:extLst>
          </p:cNvPr>
          <p:cNvSpPr txBox="1"/>
          <p:nvPr/>
        </p:nvSpPr>
        <p:spPr>
          <a:xfrm>
            <a:off x="4063038" y="1505475"/>
            <a:ext cx="403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chemeClr val="accent3">
                    <a:lumMod val="50000"/>
                  </a:schemeClr>
                </a:solidFill>
              </a:rPr>
              <a:t>Prescripciones  - </a:t>
            </a:r>
            <a:r>
              <a:rPr lang="es-AR" sz="2400" dirty="0" err="1">
                <a:solidFill>
                  <a:schemeClr val="accent3">
                    <a:lumMod val="50000"/>
                  </a:schemeClr>
                </a:solidFill>
              </a:rPr>
              <a:t>Market</a:t>
            </a:r>
            <a:r>
              <a:rPr lang="es-AR" sz="2400" dirty="0">
                <a:solidFill>
                  <a:schemeClr val="accent3">
                    <a:lumMod val="50000"/>
                  </a:schemeClr>
                </a:solidFill>
              </a:rPr>
              <a:t> Share 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1ADD9598-F2DF-CED1-1700-B2508504572E}"/>
              </a:ext>
            </a:extLst>
          </p:cNvPr>
          <p:cNvSpPr/>
          <p:nvPr/>
        </p:nvSpPr>
        <p:spPr>
          <a:xfrm flipV="1">
            <a:off x="5305450" y="2439772"/>
            <a:ext cx="235274" cy="18017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73B2D9-1842-0A91-524C-18DCF7CA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04" y="2721935"/>
            <a:ext cx="4930889" cy="27010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3B3A11-93A7-0B45-3C39-3B098B65D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67" y="2776304"/>
            <a:ext cx="6303810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7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13676"/>
            <a:ext cx="1134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moleculas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VALORes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– mercado OTC 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690E078-C2A9-4BE4-A532-C70C62CEDB30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3AA27E-D318-376C-C001-94347D8A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89" y="2716388"/>
            <a:ext cx="9526772" cy="2621879"/>
          </a:xfrm>
          <a:prstGeom prst="rect">
            <a:avLst/>
          </a:prstGeom>
        </p:spPr>
      </p:pic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CE5EA48B-618F-9A7E-D0F9-B31F428A9503}"/>
              </a:ext>
            </a:extLst>
          </p:cNvPr>
          <p:cNvSpPr/>
          <p:nvPr/>
        </p:nvSpPr>
        <p:spPr>
          <a:xfrm flipV="1">
            <a:off x="8321727" y="2335772"/>
            <a:ext cx="235274" cy="18017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61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72445"/>
            <a:ext cx="1134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clases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terapeuticas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nivel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iii </a:t>
            </a: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F9977B04-F7D4-EF5B-52EA-C4D1F0A36564}"/>
              </a:ext>
            </a:extLst>
          </p:cNvPr>
          <p:cNvSpPr/>
          <p:nvPr/>
        </p:nvSpPr>
        <p:spPr>
          <a:xfrm flipV="1">
            <a:off x="5309975" y="2423516"/>
            <a:ext cx="235274" cy="18017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E57C9B9-6897-B4F2-2900-0B70C2A1C5C8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947166-9A3F-D61F-FF20-7697BCDA3D8D}"/>
              </a:ext>
            </a:extLst>
          </p:cNvPr>
          <p:cNvSpPr txBox="1"/>
          <p:nvPr/>
        </p:nvSpPr>
        <p:spPr>
          <a:xfrm>
            <a:off x="4233181" y="1500960"/>
            <a:ext cx="3899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err="1">
                <a:solidFill>
                  <a:schemeClr val="accent3">
                    <a:lumMod val="50000"/>
                  </a:schemeClr>
                </a:solidFill>
              </a:rPr>
              <a:t>Market</a:t>
            </a:r>
            <a:r>
              <a:rPr lang="es-AR" sz="2400" dirty="0">
                <a:solidFill>
                  <a:schemeClr val="accent3">
                    <a:lumMod val="50000"/>
                  </a:schemeClr>
                </a:solidFill>
              </a:rPr>
              <a:t> Share - Prescripciones</a:t>
            </a:r>
          </a:p>
          <a:p>
            <a:endParaRPr lang="es-A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A6032E-B57C-5EDF-8448-F767352DD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7" y="2742831"/>
            <a:ext cx="5119724" cy="25844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F8BA2F7-03D7-E217-D033-219CCA3D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719" y="2694686"/>
            <a:ext cx="6578154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4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9" y="1043493"/>
            <a:ext cx="1134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moleculas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835F26-54BE-F67D-04E4-0EACBD7181FE}"/>
              </a:ext>
            </a:extLst>
          </p:cNvPr>
          <p:cNvSpPr txBox="1"/>
          <p:nvPr/>
        </p:nvSpPr>
        <p:spPr>
          <a:xfrm>
            <a:off x="4214545" y="1492675"/>
            <a:ext cx="3899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err="1">
                <a:solidFill>
                  <a:schemeClr val="accent3">
                    <a:lumMod val="50000"/>
                  </a:schemeClr>
                </a:solidFill>
              </a:rPr>
              <a:t>Market</a:t>
            </a:r>
            <a:r>
              <a:rPr lang="es-AR" sz="2400" dirty="0">
                <a:solidFill>
                  <a:schemeClr val="accent3">
                    <a:lumMod val="50000"/>
                  </a:schemeClr>
                </a:solidFill>
              </a:rPr>
              <a:t> Share - Prescripciones</a:t>
            </a:r>
          </a:p>
          <a:p>
            <a:endParaRPr lang="es-A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34CB186-03B4-81D6-BB9C-D3D88C533CA2}"/>
              </a:ext>
            </a:extLst>
          </p:cNvPr>
          <p:cNvSpPr/>
          <p:nvPr/>
        </p:nvSpPr>
        <p:spPr>
          <a:xfrm flipV="1">
            <a:off x="5314596" y="2429890"/>
            <a:ext cx="235274" cy="18017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690E078-C2A9-4BE4-A532-C70C62CEDB30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70C7E0-B42B-C625-3462-1D7928E0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3" y="2721565"/>
            <a:ext cx="4979359" cy="26478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ADA6F84-D136-232D-C23F-4414B334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662" y="2743240"/>
            <a:ext cx="6419644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2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13AB39-E1EC-6576-8163-B0FCCDCF32FA}"/>
              </a:ext>
            </a:extLst>
          </p:cNvPr>
          <p:cNvSpPr txBox="1"/>
          <p:nvPr/>
        </p:nvSpPr>
        <p:spPr>
          <a:xfrm>
            <a:off x="4292815" y="1500958"/>
            <a:ext cx="3899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err="1">
                <a:solidFill>
                  <a:schemeClr val="accent3">
                    <a:lumMod val="50000"/>
                  </a:schemeClr>
                </a:solidFill>
              </a:rPr>
              <a:t>Market</a:t>
            </a:r>
            <a:r>
              <a:rPr lang="es-AR" sz="2400" dirty="0">
                <a:solidFill>
                  <a:schemeClr val="accent3">
                    <a:lumMod val="50000"/>
                  </a:schemeClr>
                </a:solidFill>
              </a:rPr>
              <a:t> Share - Prescripciones</a:t>
            </a:r>
          </a:p>
          <a:p>
            <a:endParaRPr lang="es-A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00" y="1071072"/>
            <a:ext cx="1134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ranking top 10 – ESPECIALIDADES </a:t>
            </a:r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61CE926E-BEAE-16C4-BF13-28BF6B6807A9}"/>
              </a:ext>
            </a:extLst>
          </p:cNvPr>
          <p:cNvSpPr/>
          <p:nvPr/>
        </p:nvSpPr>
        <p:spPr>
          <a:xfrm flipV="1">
            <a:off x="5248735" y="2401928"/>
            <a:ext cx="235274" cy="18017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0F742D43-1A18-9F71-F0B4-E0FC9B673044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BEB0CD-AE7D-C296-8640-0520A9B3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5" y="2703207"/>
            <a:ext cx="4968063" cy="27622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237218-3AB5-BD27-595B-5A62120C1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3" y="2762330"/>
            <a:ext cx="6322100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CuadroTexto">
            <a:extLst>
              <a:ext uri="{FF2B5EF4-FFF2-40B4-BE49-F238E27FC236}">
                <a16:creationId xmlns:a16="http://schemas.microsoft.com/office/drawing/2014/main" id="{2D364EE0-F4FA-8F2C-B5CA-05BF928E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05" y="3516392"/>
            <a:ext cx="1134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solidFill>
                  <a:srgbClr val="FF0000"/>
                </a:solidFill>
              </a:rPr>
              <a:t> </a:t>
            </a:r>
            <a:r>
              <a:rPr lang="en-US" sz="2800" b="1" cap="all" dirty="0" err="1">
                <a:solidFill>
                  <a:srgbClr val="FF0000"/>
                </a:solidFill>
              </a:rPr>
              <a:t>unidades</a:t>
            </a:r>
            <a:r>
              <a:rPr lang="en-US" sz="2800" b="1" cap="all" dirty="0">
                <a:solidFill>
                  <a:srgbClr val="FF0000"/>
                </a:solidFill>
              </a:rPr>
              <a:t> / </a:t>
            </a:r>
            <a:r>
              <a:rPr lang="en-US" sz="2800" b="1" cap="all" dirty="0" err="1">
                <a:solidFill>
                  <a:srgbClr val="FF0000"/>
                </a:solidFill>
              </a:rPr>
              <a:t>valores</a:t>
            </a:r>
            <a:endParaRPr lang="en-US" sz="2800" b="1" cap="all" dirty="0">
              <a:solidFill>
                <a:srgbClr val="FF00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6F51F-B109-9768-7E61-96F3FC7C71AF}"/>
              </a:ext>
            </a:extLst>
          </p:cNvPr>
          <p:cNvSpPr txBox="1">
            <a:spLocks/>
          </p:cNvSpPr>
          <p:nvPr/>
        </p:nvSpPr>
        <p:spPr>
          <a:xfrm>
            <a:off x="-636527" y="252914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Mercado 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F2AD83-D1DD-CBBB-4868-2AF6C2B4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14" y="3448050"/>
            <a:ext cx="7482011" cy="3224531"/>
          </a:xfrm>
          <a:prstGeom prst="rect">
            <a:avLst/>
          </a:prstGeom>
        </p:spPr>
      </p:pic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16" y="1040999"/>
            <a:ext cx="1134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Total mercado - EVOLUCION  EN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unidades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45052D4E-02B4-CCBC-670B-CF4526593539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9082612-1534-BD11-7F82-49B09A8E9040}"/>
              </a:ext>
            </a:extLst>
          </p:cNvPr>
          <p:cNvSpPr/>
          <p:nvPr/>
        </p:nvSpPr>
        <p:spPr>
          <a:xfrm>
            <a:off x="5492412" y="3928444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908C6A8-8CD7-8BA4-FC35-C3465E1C7C86}"/>
              </a:ext>
            </a:extLst>
          </p:cNvPr>
          <p:cNvSpPr/>
          <p:nvPr/>
        </p:nvSpPr>
        <p:spPr>
          <a:xfrm>
            <a:off x="4091162" y="3904541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4998520-D780-2B4E-81E5-E867D6F119A7}"/>
              </a:ext>
            </a:extLst>
          </p:cNvPr>
          <p:cNvSpPr/>
          <p:nvPr/>
        </p:nvSpPr>
        <p:spPr>
          <a:xfrm>
            <a:off x="6920372" y="3892457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512288B-BEE3-AA8E-B0B5-AEFCF1D9FA64}"/>
              </a:ext>
            </a:extLst>
          </p:cNvPr>
          <p:cNvSpPr/>
          <p:nvPr/>
        </p:nvSpPr>
        <p:spPr>
          <a:xfrm>
            <a:off x="8362538" y="3903996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63DDCBD-4E1C-44A3-19DD-C31B73E0EAF7}"/>
              </a:ext>
            </a:extLst>
          </p:cNvPr>
          <p:cNvSpPr txBox="1"/>
          <p:nvPr/>
        </p:nvSpPr>
        <p:spPr>
          <a:xfrm>
            <a:off x="9310574" y="3892457"/>
            <a:ext cx="1320233" cy="36933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AR" dirty="0"/>
              <a:t>Crecimiento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B69B45C-67DC-6311-F2BE-817A37BC6CB1}"/>
              </a:ext>
            </a:extLst>
          </p:cNvPr>
          <p:cNvSpPr txBox="1"/>
          <p:nvPr/>
        </p:nvSpPr>
        <p:spPr>
          <a:xfrm>
            <a:off x="1384784" y="5326911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/>
              <a:t>En millones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C4CB59E-7939-DAE9-C779-F592C290F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952" y="5246320"/>
            <a:ext cx="960031" cy="5618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B3B75A-45F4-2AE1-CF7C-B0055D9D3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152" y="2004662"/>
            <a:ext cx="8902347" cy="12624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B27D17B-C22F-E7AF-89A7-AB3082ABF5D1}"/>
              </a:ext>
            </a:extLst>
          </p:cNvPr>
          <p:cNvSpPr txBox="1"/>
          <p:nvPr/>
        </p:nvSpPr>
        <p:spPr>
          <a:xfrm>
            <a:off x="4231759" y="3728668"/>
            <a:ext cx="6153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3,5%                9,3%</a:t>
            </a:r>
            <a:r>
              <a:rPr lang="es-AR" sz="3600" dirty="0"/>
              <a:t>         </a:t>
            </a:r>
            <a:r>
              <a:rPr lang="es-A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2,0%</a:t>
            </a:r>
            <a:r>
              <a:rPr lang="es-AR" sz="3600" dirty="0"/>
              <a:t>         </a:t>
            </a:r>
            <a:r>
              <a:rPr lang="es-AR" sz="16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-5,8%</a:t>
            </a:r>
            <a:r>
              <a:rPr lang="es-A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97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A41B996-CC70-4FE5-A6D5-6A9CF53E5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749707"/>
              </p:ext>
            </p:extLst>
          </p:nvPr>
        </p:nvGraphicFramePr>
        <p:xfrm>
          <a:off x="2254103" y="3317359"/>
          <a:ext cx="7836195" cy="328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9" name="Conector recto 98"/>
          <p:cNvCxnSpPr/>
          <p:nvPr/>
        </p:nvCxnSpPr>
        <p:spPr>
          <a:xfrm>
            <a:off x="369119" y="1008024"/>
            <a:ext cx="113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 CuadroTexto">
            <a:extLst>
              <a:ext uri="{FF2B5EF4-FFF2-40B4-BE49-F238E27FC236}">
                <a16:creationId xmlns:a16="http://schemas.microsoft.com/office/drawing/2014/main" id="{286B8BBE-BEB1-5C00-073D-9572F73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16" y="1040999"/>
            <a:ext cx="1134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Total mercado - EVOLUCION  EN  </a:t>
            </a:r>
            <a:r>
              <a:rPr lang="en-US" sz="2400" b="1" cap="all" dirty="0" err="1">
                <a:solidFill>
                  <a:schemeClr val="bg1">
                    <a:lumMod val="50000"/>
                  </a:schemeClr>
                </a:solidFill>
              </a:rPr>
              <a:t>valores</a:t>
            </a:r>
            <a:r>
              <a:rPr lang="en-US" sz="2400" b="1" cap="all" dirty="0">
                <a:solidFill>
                  <a:schemeClr val="bg1">
                    <a:lumMod val="50000"/>
                  </a:schemeClr>
                </a:solidFill>
              </a:rPr>
              <a:t> ($)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45052D4E-02B4-CCBC-670B-CF4526593539}"/>
              </a:ext>
            </a:extLst>
          </p:cNvPr>
          <p:cNvSpPr txBox="1">
            <a:spLocks/>
          </p:cNvSpPr>
          <p:nvPr/>
        </p:nvSpPr>
        <p:spPr>
          <a:xfrm>
            <a:off x="-112873" y="331088"/>
            <a:ext cx="9572713" cy="590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533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RESUMEN DEL Mercado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farmacéutico Argentino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79A0F66-ADEF-4837-F3FB-9E6784777085}"/>
              </a:ext>
            </a:extLst>
          </p:cNvPr>
          <p:cNvSpPr txBox="1"/>
          <p:nvPr/>
        </p:nvSpPr>
        <p:spPr>
          <a:xfrm>
            <a:off x="9721668" y="3643077"/>
            <a:ext cx="1320233" cy="36933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AR" dirty="0"/>
              <a:t>Crecimiento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7B8413-52E6-D927-CCE6-CE07ED8896D0}"/>
              </a:ext>
            </a:extLst>
          </p:cNvPr>
          <p:cNvSpPr txBox="1"/>
          <p:nvPr/>
        </p:nvSpPr>
        <p:spPr>
          <a:xfrm>
            <a:off x="1384784" y="5326911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/>
              <a:t>En millones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CA8A291-67D9-16D4-1C9F-D243029565A7}"/>
              </a:ext>
            </a:extLst>
          </p:cNvPr>
          <p:cNvGrpSpPr/>
          <p:nvPr/>
        </p:nvGrpSpPr>
        <p:grpSpPr>
          <a:xfrm>
            <a:off x="9797952" y="5246320"/>
            <a:ext cx="960031" cy="561846"/>
            <a:chOff x="9797952" y="5246320"/>
            <a:chExt cx="960031" cy="56184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11BD353-F341-634F-801C-B74ACBBE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7952" y="5246320"/>
              <a:ext cx="960031" cy="561846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E247268-9320-3FAD-2E07-E7B208F7F4CA}"/>
                </a:ext>
              </a:extLst>
            </p:cNvPr>
            <p:cNvSpPr/>
            <p:nvPr/>
          </p:nvSpPr>
          <p:spPr>
            <a:xfrm>
              <a:off x="9801225" y="5553075"/>
              <a:ext cx="219076" cy="10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E71797DF-DD90-6280-FD1F-B76D7B3AB985}"/>
              </a:ext>
            </a:extLst>
          </p:cNvPr>
          <p:cNvSpPr/>
          <p:nvPr/>
        </p:nvSpPr>
        <p:spPr>
          <a:xfrm>
            <a:off x="4087036" y="3753176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B39CB7D-C43D-C930-2BCF-57CB5B8420A7}"/>
              </a:ext>
            </a:extLst>
          </p:cNvPr>
          <p:cNvSpPr/>
          <p:nvPr/>
        </p:nvSpPr>
        <p:spPr>
          <a:xfrm>
            <a:off x="5669212" y="3722715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6D521B3-28F9-DF83-4C84-BA1F5C49CA7C}"/>
              </a:ext>
            </a:extLst>
          </p:cNvPr>
          <p:cNvSpPr/>
          <p:nvPr/>
        </p:nvSpPr>
        <p:spPr>
          <a:xfrm>
            <a:off x="7137969" y="3717323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E5E2F5E-2087-6898-FC9D-4133E69EFB17}"/>
              </a:ext>
            </a:extLst>
          </p:cNvPr>
          <p:cNvSpPr/>
          <p:nvPr/>
        </p:nvSpPr>
        <p:spPr>
          <a:xfrm>
            <a:off x="8557132" y="3712860"/>
            <a:ext cx="765545" cy="3857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414184-82FC-1DDB-B1CA-EF33F3757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474" y="1962151"/>
            <a:ext cx="8917655" cy="11620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5D5987C-B226-0FB1-8A3D-995D7E7653ED}"/>
              </a:ext>
            </a:extLst>
          </p:cNvPr>
          <p:cNvSpPr txBox="1"/>
          <p:nvPr/>
        </p:nvSpPr>
        <p:spPr>
          <a:xfrm>
            <a:off x="4183912" y="3579260"/>
            <a:ext cx="6156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48,9%</a:t>
            </a:r>
            <a:r>
              <a:rPr lang="es-AR" sz="3200" dirty="0"/>
              <a:t>           </a:t>
            </a:r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67,3%</a:t>
            </a:r>
            <a:r>
              <a:rPr lang="es-AR" sz="3200" dirty="0"/>
              <a:t>           </a:t>
            </a:r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76,7%</a:t>
            </a:r>
            <a:r>
              <a:rPr lang="es-AR" sz="3200" dirty="0"/>
              <a:t>         </a:t>
            </a:r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186,1%</a:t>
            </a:r>
            <a:r>
              <a:rPr lang="es-A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812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42502</TotalTime>
  <Words>481</Words>
  <Application>Microsoft Office PowerPoint</Application>
  <PresentationFormat>Panorámica</PresentationFormat>
  <Paragraphs>127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Evaluando los productos: Gilenya, Cosentyx, Entresto y Xolair.</dc:title>
  <dc:creator>Dayana Silva</dc:creator>
  <cp:lastModifiedBy>Alejandra Gökceyan</cp:lastModifiedBy>
  <cp:revision>1172</cp:revision>
  <cp:lastPrinted>2019-05-23T14:54:39Z</cp:lastPrinted>
  <dcterms:created xsi:type="dcterms:W3CDTF">2018-12-03T15:20:48Z</dcterms:created>
  <dcterms:modified xsi:type="dcterms:W3CDTF">2024-03-13T20:22:03Z</dcterms:modified>
</cp:coreProperties>
</file>